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82" r:id="rId2"/>
    <p:sldId id="343" r:id="rId3"/>
    <p:sldId id="345" r:id="rId4"/>
    <p:sldId id="331" r:id="rId5"/>
    <p:sldId id="346" r:id="rId6"/>
    <p:sldId id="347" r:id="rId7"/>
    <p:sldId id="333" r:id="rId8"/>
    <p:sldId id="335" r:id="rId9"/>
    <p:sldId id="334" r:id="rId10"/>
    <p:sldId id="257" r:id="rId11"/>
    <p:sldId id="336" r:id="rId12"/>
    <p:sldId id="344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0033CC"/>
    <a:srgbClr val="333399"/>
    <a:srgbClr val="0000CC"/>
    <a:srgbClr val="FFFF00"/>
    <a:srgbClr val="99FFCC"/>
    <a:srgbClr val="0000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2" Type="http://schemas.openxmlformats.org/officeDocument/2006/relationships/slide" Target="slides/slide10.xml"/><Relationship Id="rId1" Type="http://schemas.openxmlformats.org/officeDocument/2006/relationships/slide" Target="slides/slide8.xml"/><Relationship Id="rId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272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867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Covalent</a:t>
            </a:r>
            <a:br>
              <a:rPr lang="en-US" smtClean="0"/>
            </a:br>
            <a:r>
              <a:rPr lang="en-US" smtClean="0"/>
              <a:t>Bonding</a:t>
            </a:r>
          </a:p>
          <a:p>
            <a:r>
              <a:rPr lang="en-US" smtClean="0"/>
              <a:t>Bonding models for methane, CH4. Models are NOT reality. Each has its own strengths and limitations.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8958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Bond Length and Bond Energy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8714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</a:t>
            </a:r>
          </a:p>
          <a:p>
            <a:r>
              <a:rPr lang="en-US" smtClean="0"/>
              <a:t>Occurs when more than one valid Lewis structure can be written for a particular molecule.</a:t>
            </a:r>
          </a:p>
          <a:p>
            <a:r>
              <a:rPr lang="en-US" smtClean="0"/>
              <a:t> These are resonance structures.   </a:t>
            </a:r>
          </a:p>
          <a:p>
            <a:r>
              <a:rPr lang="en-US" smtClean="0"/>
              <a:t>   The actual structure is an average of  </a:t>
            </a:r>
          </a:p>
          <a:p>
            <a:r>
              <a:rPr lang="en-US" smtClean="0"/>
              <a:t>   the resonance structures.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0384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 in Benzene, C6H6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3950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 Students know atoms combine to form molecules by sharing electrons to form covalent or metallic bonds or by exchanging electrons to form ionic bonds.</a:t>
            </a:r>
          </a:p>
          <a:p>
            <a:endParaRPr lang="en-US" smtClean="0"/>
          </a:p>
          <a:p>
            <a:r>
              <a:rPr lang="en-US" smtClean="0"/>
              <a:t> Students know chemical bonds between atoms in molecules such as H2, CH4, NH3, H2CCH2, N2, Cl2, and many large biological molecules are covalent.</a:t>
            </a:r>
          </a:p>
          <a:p>
            <a:endParaRPr lang="en-US" smtClean="0"/>
          </a:p>
          <a:p>
            <a:r>
              <a:rPr lang="en-US" smtClean="0"/>
              <a:t> Students know how to draw Lewis dot structures.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169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Octet Rule and </a:t>
            </a:r>
            <a:br>
              <a:rPr lang="en-US" smtClean="0"/>
            </a:br>
            <a:r>
              <a:rPr lang="en-US" smtClean="0"/>
              <a:t>Covalent Compounds</a:t>
            </a:r>
          </a:p>
          <a:p>
            <a:r>
              <a:rPr lang="en-US" smtClean="0"/>
              <a:t> Covalent compounds tend to form so that each atom, by sharing electrons, has an octet of electrons in its highest occupied energy level.</a:t>
            </a:r>
          </a:p>
          <a:p>
            <a:endParaRPr lang="en-US" smtClean="0"/>
          </a:p>
          <a:p>
            <a:r>
              <a:rPr lang="en-US" smtClean="0"/>
              <a:t> Covalent compounds involve atoms of nonmetals only.</a:t>
            </a:r>
          </a:p>
          <a:p>
            <a:endParaRPr lang="en-US" smtClean="0"/>
          </a:p>
          <a:p>
            <a:r>
              <a:rPr lang="en-US" smtClean="0"/>
              <a:t> The term “molecule” is used exclusively for covalent bonding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9070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Octet Rule:</a:t>
            </a:r>
            <a:br>
              <a:rPr lang="en-US" smtClean="0"/>
            </a:br>
            <a:r>
              <a:rPr lang="en-US" smtClean="0"/>
              <a:t> The Diatomic Fluorine Molecule</a:t>
            </a:r>
          </a:p>
          <a:p>
            <a:r>
              <a:rPr lang="en-US" smtClean="0"/>
              <a:t>F</a:t>
            </a:r>
          </a:p>
          <a:p>
            <a:r>
              <a:rPr lang="en-US" smtClean="0"/>
              <a:t>F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Each has seven valence electrons</a:t>
            </a:r>
          </a:p>
          <a:p>
            <a:r>
              <a:rPr lang="en-US" smtClean="0"/>
              <a:t>F</a:t>
            </a:r>
          </a:p>
          <a:p>
            <a:r>
              <a:rPr lang="en-US" smtClean="0"/>
              <a:t>F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0995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Octet Rule:</a:t>
            </a:r>
            <a:br>
              <a:rPr lang="en-US" smtClean="0"/>
            </a:br>
            <a:r>
              <a:rPr lang="en-US" smtClean="0"/>
              <a:t> The Diatomic Oxygen Molecule</a:t>
            </a:r>
          </a:p>
          <a:p>
            <a:r>
              <a:rPr lang="en-US" smtClean="0"/>
              <a:t>O 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Each has six valence electrons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2826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Octet Rule: </a:t>
            </a:r>
            <a:br>
              <a:rPr lang="en-US" smtClean="0"/>
            </a:br>
            <a:r>
              <a:rPr lang="en-US" smtClean="0"/>
              <a:t>The Diatomic Nitrogen Molecule</a:t>
            </a:r>
          </a:p>
          <a:p>
            <a:r>
              <a:rPr lang="en-US" smtClean="0"/>
              <a:t>N</a:t>
            </a:r>
          </a:p>
          <a:p>
            <a:r>
              <a:rPr lang="en-US" smtClean="0"/>
              <a:t>N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1s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2s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2p</a:t>
            </a:r>
          </a:p>
          <a:p>
            <a:r>
              <a:rPr lang="en-US" smtClean="0"/>
              <a:t>Each has five valence electrons</a:t>
            </a:r>
          </a:p>
          <a:p>
            <a:r>
              <a:rPr lang="en-US" smtClean="0"/>
              <a:t>N</a:t>
            </a:r>
          </a:p>
          <a:p>
            <a:r>
              <a:rPr lang="en-US" smtClean="0"/>
              <a:t> 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6048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Lewis structures show how valence electrons are arranged among atoms in a molecule.</a:t>
            </a:r>
          </a:p>
          <a:p>
            <a:endParaRPr lang="en-US" smtClean="0"/>
          </a:p>
          <a:p>
            <a:r>
              <a:rPr lang="en-US" smtClean="0"/>
              <a:t>Lewis structures Reflect the central idea that stability of a compound relates to noble gas electron configuration.</a:t>
            </a:r>
          </a:p>
          <a:p>
            <a:endParaRPr lang="en-US" smtClean="0"/>
          </a:p>
          <a:p>
            <a:r>
              <a:rPr lang="en-US" smtClean="0"/>
              <a:t>Shared electrons pairs are covalent bonds and can be represented by two dots (:) or by a single line ( - )</a:t>
            </a:r>
          </a:p>
          <a:p>
            <a:r>
              <a:rPr lang="en-US" smtClean="0"/>
              <a:t>Lewis Structures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880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HONC Rule</a:t>
            </a:r>
          </a:p>
          <a:p>
            <a:r>
              <a:rPr lang="en-US" smtClean="0"/>
              <a:t>Hydrogen (and Halogens) form one covalent bond</a:t>
            </a:r>
          </a:p>
          <a:p>
            <a:r>
              <a:rPr lang="en-US" smtClean="0"/>
              <a:t>Oxygen (and sulfur) form two covalent bonds</a:t>
            </a:r>
          </a:p>
          <a:p>
            <a:r>
              <a:rPr lang="en-US" smtClean="0"/>
              <a:t>One double bond, or two single bonds</a:t>
            </a:r>
          </a:p>
          <a:p>
            <a:r>
              <a:rPr lang="en-US" smtClean="0"/>
              <a:t>Nitrogen (and phosphorus) form three covalent bonds</a:t>
            </a:r>
          </a:p>
          <a:p>
            <a:r>
              <a:rPr lang="en-US" smtClean="0"/>
              <a:t>One triple bond, or three single bonds, or one double bond and a single bond</a:t>
            </a:r>
          </a:p>
          <a:p>
            <a:r>
              <a:rPr lang="en-US" smtClean="0"/>
              <a:t>Carbon (and silicon) form four covalent bonds.</a:t>
            </a:r>
          </a:p>
          <a:p>
            <a:r>
              <a:rPr lang="en-US" smtClean="0"/>
              <a:t>Two double bonds, or four single bonds, or a triple and a single, or a double and two singles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5973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H</a:t>
            </a:r>
          </a:p>
          <a:p>
            <a:r>
              <a:rPr lang="en-US" smtClean="0"/>
              <a:t>Cl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Completing a Lewis Structure -CH3Cl</a:t>
            </a:r>
          </a:p>
          <a:p>
            <a:r>
              <a:rPr lang="en-US" smtClean="0"/>
              <a:t> Add up available valence electrons:</a:t>
            </a:r>
          </a:p>
          <a:p>
            <a:r>
              <a:rPr lang="en-US" smtClean="0"/>
              <a:t> C = 4, H = (3)(1), Cl = 7   Total = 14 </a:t>
            </a:r>
          </a:p>
          <a:p>
            <a:r>
              <a:rPr lang="en-US" smtClean="0"/>
              <a:t> Join peripheral atoms  </a:t>
            </a:r>
          </a:p>
          <a:p>
            <a:r>
              <a:rPr lang="en-US" smtClean="0"/>
              <a:t>to the central atom with electron pairs.</a:t>
            </a:r>
          </a:p>
          <a:p>
            <a:r>
              <a:rPr lang="en-US" smtClean="0"/>
              <a:t> Complete octets on     </a:t>
            </a:r>
          </a:p>
          <a:p>
            <a:r>
              <a:rPr lang="en-US" smtClean="0"/>
              <a:t>atoms other than hydrogen with remaining electrons</a:t>
            </a:r>
          </a:p>
          <a:p>
            <a:r>
              <a:rPr lang="en-US" smtClean="0"/>
              <a:t> Make carbon the central atom (it wants the most bonds, 4)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..</a:t>
            </a:r>
          </a:p>
          <a:p>
            <a:r>
              <a:rPr lang="en-US" smtClean="0"/>
              <a:t>..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512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1BA94-4E4A-49D7-8F2D-4D7490756F2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4B2B0-7A62-44F1-9D1B-46009A67C88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4D9B9-BD96-4FE7-9C2A-776D60BFD00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BCC2473-406E-4CE7-8BA5-87F99679A2C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026700-9DC1-4723-9C92-14423CDB566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73E901-8F16-410D-B688-CF260A3FC76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A38DF-8A61-4D30-87E0-194FC98E6B9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9C2D9-74DA-49ED-8339-9B48FD89A3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E7266-95AB-418C-B7DC-135019A25D9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F1B3F-F38B-4108-9DCD-17221821A11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3E9B5-56C7-47CB-985A-4F154F890FE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F1520-CBF7-4732-9DF7-9529384F670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D096F-CEF5-461C-9C18-735E28ADC77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A5553-1C27-430D-B569-DA2B553C553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E7EBAF1-E1B1-431E-B162-701DC5A5C822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86200" cy="1828800"/>
          </a:xfrm>
        </p:spPr>
        <p:txBody>
          <a:bodyPr/>
          <a:lstStyle/>
          <a:p>
            <a: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Covalent</a:t>
            </a:r>
            <a:b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Bonding</a:t>
            </a:r>
            <a:endParaRPr lang="en-US" sz="48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Metha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692470"/>
            <a:ext cx="4724400" cy="61655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905000"/>
            <a:ext cx="487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Bonding models for methane, CH</a:t>
            </a:r>
            <a:r>
              <a:rPr lang="en-US" sz="2800" baseline="-25000" dirty="0" smtClean="0">
                <a:solidFill>
                  <a:schemeClr val="tx1"/>
                </a:solidFill>
              </a:rPr>
              <a:t>4</a:t>
            </a:r>
            <a:r>
              <a:rPr lang="en-US" sz="2800" dirty="0" smtClean="0">
                <a:solidFill>
                  <a:schemeClr val="tx1"/>
                </a:solidFill>
              </a:rPr>
              <a:t>. Models are NOT reality. Each has its own strengths and limitations.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7" name="Picture 6" descr="methan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1905000" cy="2020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010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 Length and Bond Energy</a:t>
            </a:r>
          </a:p>
        </p:txBody>
      </p:sp>
      <p:graphicFrame>
        <p:nvGraphicFramePr>
          <p:cNvPr id="5532" name="Group 412"/>
          <p:cNvGraphicFramePr>
            <a:graphicFrameLocks noGrp="1"/>
          </p:cNvGraphicFramePr>
          <p:nvPr>
            <p:ph idx="1"/>
          </p:nvPr>
        </p:nvGraphicFramePr>
        <p:xfrm>
          <a:off x="1295400" y="762000"/>
          <a:ext cx="6629400" cy="5943600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808163"/>
                <a:gridCol w="2154237"/>
                <a:gridCol w="2667000"/>
              </a:tblGrid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Bond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Length (pm)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Energy (kJ/mol)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 - 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154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346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C=C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134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612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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835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 - 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C=N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132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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887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 - 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358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C=O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799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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1072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 - 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N=N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418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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942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29718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Resonance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85800"/>
            <a:ext cx="7772400" cy="1371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Occurs when more than one valid Lewis structure can be written for a particular molecule.</a:t>
            </a: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990600" y="5029200"/>
            <a:ext cx="74072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 dirty="0"/>
              <a:t> </a:t>
            </a:r>
            <a:r>
              <a:rPr lang="en-US" sz="2800" dirty="0">
                <a:solidFill>
                  <a:schemeClr val="tx1"/>
                </a:solidFill>
              </a:rPr>
              <a:t>These are resonance structures.   </a:t>
            </a:r>
          </a:p>
          <a:p>
            <a:r>
              <a:rPr lang="en-US" sz="2800" dirty="0">
                <a:solidFill>
                  <a:schemeClr val="tx1"/>
                </a:solidFill>
              </a:rPr>
              <a:t>   The actual structure is an average of  </a:t>
            </a:r>
          </a:p>
          <a:p>
            <a:r>
              <a:rPr lang="en-US" sz="2800" dirty="0">
                <a:solidFill>
                  <a:schemeClr val="tx1"/>
                </a:solidFill>
              </a:rPr>
              <a:t>   the resonance structures.</a:t>
            </a:r>
          </a:p>
        </p:txBody>
      </p:sp>
      <p:pic>
        <p:nvPicPr>
          <p:cNvPr id="3076" name="Picture 4" descr="File:Ozone-resonan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362200"/>
            <a:ext cx="7620000" cy="2266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nimBg="1" autoUpdateAnimBg="0"/>
      <p:bldP spid="12390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Resonance in Benzene, C</a:t>
            </a:r>
            <a:r>
              <a:rPr lang="en-US" sz="4000" u="sng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6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</a:t>
            </a:r>
            <a:r>
              <a:rPr lang="en-US" sz="4000" u="sng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6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endParaRPr lang="en-US" sz="4000" u="sng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pic>
        <p:nvPicPr>
          <p:cNvPr id="3074" name="Picture 2" descr="File:Benzene resonance structur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6553200" cy="55301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066800"/>
            <a:ext cx="8001000" cy="526297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2800" i="1" dirty="0" smtClean="0">
                <a:solidFill>
                  <a:srgbClr val="006600"/>
                </a:solidFill>
              </a:rPr>
              <a:t> Students know </a:t>
            </a:r>
            <a:r>
              <a:rPr lang="en-US" sz="2800" dirty="0" smtClean="0">
                <a:solidFill>
                  <a:srgbClr val="006600"/>
                </a:solidFill>
              </a:rPr>
              <a:t>atoms combine to form molecules by sharing electrons to form covalent or metallic bonds or by exchanging electrons to form ionic bonds.</a:t>
            </a:r>
          </a:p>
          <a:p>
            <a:pPr>
              <a:buClr>
                <a:srgbClr val="990000"/>
              </a:buClr>
            </a:pPr>
            <a:endParaRPr lang="en-US" sz="2800" dirty="0" smtClean="0">
              <a:solidFill>
                <a:srgbClr val="006600"/>
              </a:solidFill>
            </a:endParaRPr>
          </a:p>
          <a:p>
            <a:pPr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i="1" dirty="0" smtClean="0">
                <a:solidFill>
                  <a:srgbClr val="006600"/>
                </a:solidFill>
              </a:rPr>
              <a:t>Students know </a:t>
            </a:r>
            <a:r>
              <a:rPr lang="en-US" sz="2800" dirty="0" smtClean="0">
                <a:solidFill>
                  <a:srgbClr val="006600"/>
                </a:solidFill>
              </a:rPr>
              <a:t>chemical bonds between atoms in </a:t>
            </a:r>
            <a:r>
              <a:rPr lang="en-US" sz="2800" i="1" u="sng" dirty="0" smtClean="0">
                <a:solidFill>
                  <a:srgbClr val="006600"/>
                </a:solidFill>
              </a:rPr>
              <a:t>molecules</a:t>
            </a:r>
            <a:r>
              <a:rPr lang="en-US" sz="2800" dirty="0" smtClean="0">
                <a:solidFill>
                  <a:srgbClr val="006600"/>
                </a:solidFill>
              </a:rPr>
              <a:t> such as H</a:t>
            </a:r>
            <a:r>
              <a:rPr lang="en-US" sz="2800" baseline="-25000" dirty="0" smtClean="0">
                <a:solidFill>
                  <a:srgbClr val="006600"/>
                </a:solidFill>
              </a:rPr>
              <a:t>2</a:t>
            </a:r>
            <a:r>
              <a:rPr lang="en-US" sz="2800" dirty="0" smtClean="0">
                <a:solidFill>
                  <a:srgbClr val="006600"/>
                </a:solidFill>
              </a:rPr>
              <a:t>, CH</a:t>
            </a:r>
            <a:r>
              <a:rPr lang="en-US" sz="2800" baseline="-25000" dirty="0" smtClean="0">
                <a:solidFill>
                  <a:srgbClr val="006600"/>
                </a:solidFill>
              </a:rPr>
              <a:t>4</a:t>
            </a:r>
            <a:r>
              <a:rPr lang="en-US" sz="2800" dirty="0" smtClean="0">
                <a:solidFill>
                  <a:srgbClr val="006600"/>
                </a:solidFill>
              </a:rPr>
              <a:t>, NH</a:t>
            </a:r>
            <a:r>
              <a:rPr lang="en-US" sz="2800" baseline="-25000" dirty="0" smtClean="0">
                <a:solidFill>
                  <a:srgbClr val="006600"/>
                </a:solidFill>
              </a:rPr>
              <a:t>3</a:t>
            </a:r>
            <a:r>
              <a:rPr lang="en-US" sz="2800" dirty="0" smtClean="0">
                <a:solidFill>
                  <a:srgbClr val="006600"/>
                </a:solidFill>
              </a:rPr>
              <a:t>, H</a:t>
            </a:r>
            <a:r>
              <a:rPr lang="en-US" sz="2800" baseline="-25000" dirty="0" smtClean="0">
                <a:solidFill>
                  <a:srgbClr val="006600"/>
                </a:solidFill>
              </a:rPr>
              <a:t>2</a:t>
            </a:r>
            <a:r>
              <a:rPr lang="en-US" sz="2800" dirty="0" smtClean="0">
                <a:solidFill>
                  <a:srgbClr val="006600"/>
                </a:solidFill>
              </a:rPr>
              <a:t>CCH</a:t>
            </a:r>
            <a:r>
              <a:rPr lang="en-US" sz="2800" baseline="-25000" dirty="0" smtClean="0">
                <a:solidFill>
                  <a:srgbClr val="006600"/>
                </a:solidFill>
              </a:rPr>
              <a:t>2</a:t>
            </a:r>
            <a:r>
              <a:rPr lang="en-US" sz="2800" dirty="0" smtClean="0">
                <a:solidFill>
                  <a:srgbClr val="006600"/>
                </a:solidFill>
              </a:rPr>
              <a:t>, N</a:t>
            </a:r>
            <a:r>
              <a:rPr lang="en-US" sz="2800" baseline="-25000" dirty="0" smtClean="0">
                <a:solidFill>
                  <a:srgbClr val="006600"/>
                </a:solidFill>
              </a:rPr>
              <a:t>2</a:t>
            </a:r>
            <a:r>
              <a:rPr lang="en-US" sz="2800" dirty="0" smtClean="0">
                <a:solidFill>
                  <a:srgbClr val="006600"/>
                </a:solidFill>
              </a:rPr>
              <a:t>, Cl</a:t>
            </a:r>
            <a:r>
              <a:rPr lang="en-US" sz="2800" baseline="-25000" dirty="0" smtClean="0">
                <a:solidFill>
                  <a:srgbClr val="006600"/>
                </a:solidFill>
              </a:rPr>
              <a:t>2</a:t>
            </a:r>
            <a:r>
              <a:rPr lang="en-US" sz="2800" dirty="0" smtClean="0">
                <a:solidFill>
                  <a:srgbClr val="006600"/>
                </a:solidFill>
              </a:rPr>
              <a:t>, and many large biological molecules are covalent.</a:t>
            </a:r>
          </a:p>
          <a:p>
            <a:pPr>
              <a:buClr>
                <a:srgbClr val="990000"/>
              </a:buClr>
            </a:pPr>
            <a:endParaRPr lang="en-US" sz="2800" dirty="0" smtClean="0">
              <a:solidFill>
                <a:srgbClr val="006600"/>
              </a:solidFill>
            </a:endParaRPr>
          </a:p>
          <a:p>
            <a:pPr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i="1" dirty="0" smtClean="0">
                <a:solidFill>
                  <a:srgbClr val="006600"/>
                </a:solidFill>
              </a:rPr>
              <a:t>Students know </a:t>
            </a:r>
            <a:r>
              <a:rPr lang="en-US" sz="2800" dirty="0" smtClean="0">
                <a:solidFill>
                  <a:srgbClr val="006600"/>
                </a:solidFill>
              </a:rPr>
              <a:t>how to draw Lewis dot structures.</a:t>
            </a:r>
            <a:endParaRPr lang="en-US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Rule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and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Covalent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Compounds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4012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6600"/>
                </a:solidFill>
              </a:rPr>
              <a:t> Covalent </a:t>
            </a:r>
            <a:r>
              <a:rPr lang="en-US" sz="2800" dirty="0">
                <a:solidFill>
                  <a:srgbClr val="006600"/>
                </a:solidFill>
              </a:rPr>
              <a:t>compounds tend to form so that each atom, by </a:t>
            </a:r>
            <a:r>
              <a:rPr lang="en-US" sz="2800" u="sng" dirty="0">
                <a:solidFill>
                  <a:srgbClr val="006600"/>
                </a:solidFill>
              </a:rPr>
              <a:t>sharing</a:t>
            </a:r>
            <a:r>
              <a:rPr lang="en-US" sz="2800" dirty="0">
                <a:solidFill>
                  <a:srgbClr val="006600"/>
                </a:solidFill>
              </a:rPr>
              <a:t> electrons, has an octet of electrons in its highest occupied energy level</a:t>
            </a:r>
            <a:r>
              <a:rPr lang="en-US" sz="2800" dirty="0" smtClean="0">
                <a:solidFill>
                  <a:srgbClr val="006600"/>
                </a:solidFill>
              </a:rPr>
              <a:t>.</a:t>
            </a:r>
          </a:p>
          <a:p>
            <a:pPr>
              <a:buClr>
                <a:srgbClr val="800000"/>
              </a:buClr>
            </a:pPr>
            <a:endParaRPr lang="en-US" sz="2800" dirty="0" smtClean="0">
              <a:solidFill>
                <a:srgbClr val="0066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6600"/>
                </a:solidFill>
              </a:rPr>
              <a:t> Covalent compounds involve atoms of </a:t>
            </a:r>
            <a:r>
              <a:rPr lang="en-US" sz="2800" i="1" u="sng" dirty="0" smtClean="0">
                <a:solidFill>
                  <a:srgbClr val="006600"/>
                </a:solidFill>
              </a:rPr>
              <a:t>nonmetals only</a:t>
            </a:r>
            <a:r>
              <a:rPr lang="en-US" sz="2800" dirty="0" smtClean="0">
                <a:solidFill>
                  <a:srgbClr val="006600"/>
                </a:solidFill>
              </a:rPr>
              <a:t>.</a:t>
            </a:r>
          </a:p>
          <a:p>
            <a:pPr>
              <a:buClr>
                <a:srgbClr val="800000"/>
              </a:buClr>
            </a:pPr>
            <a:endParaRPr lang="en-US" sz="2800" dirty="0" smtClean="0">
              <a:solidFill>
                <a:srgbClr val="0066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6600"/>
                </a:solidFill>
              </a:rPr>
              <a:t> The term “</a:t>
            </a:r>
            <a:r>
              <a:rPr lang="en-US" sz="2800" i="1" u="sng" dirty="0" smtClean="0">
                <a:solidFill>
                  <a:srgbClr val="006600"/>
                </a:solidFill>
              </a:rPr>
              <a:t>molecule</a:t>
            </a:r>
            <a:r>
              <a:rPr lang="en-US" sz="2800" dirty="0" smtClean="0">
                <a:solidFill>
                  <a:srgbClr val="006600"/>
                </a:solidFill>
              </a:rPr>
              <a:t>” is used exclusively for covalent bonding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endParaRPr lang="en-US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The Diatomic Fluorine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527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F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527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F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3124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5400000" flipH="1" flipV="1">
            <a:off x="4115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16200000" flipH="1">
            <a:off x="4420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429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Each has </a:t>
            </a:r>
            <a:r>
              <a:rPr lang="en-US" sz="2800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</a:t>
            </a:r>
            <a:r>
              <a:rPr lang="en-US" sz="2800" dirty="0" smtClean="0">
                <a:solidFill>
                  <a:schemeClr val="tx1"/>
                </a:solidFill>
              </a:rPr>
              <a:t> valence electrons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9316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F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95800" y="4724400"/>
            <a:ext cx="9316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F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486400" y="5105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4864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0386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6482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1054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105400" y="4572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4648200" y="4572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0386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3581400" y="4495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35814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31242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3124200" y="4495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667000" y="55626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667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0668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The Diatomic Oxygen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O 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635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O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3124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429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Each has </a:t>
            </a:r>
            <a:r>
              <a:rPr lang="en-US" sz="2800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</a:t>
            </a:r>
            <a:r>
              <a:rPr lang="en-US" sz="2800" dirty="0" smtClean="0">
                <a:solidFill>
                  <a:schemeClr val="tx1"/>
                </a:solidFill>
              </a:rPr>
              <a:t> valence electrons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11673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O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00600" y="4754940"/>
            <a:ext cx="11673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O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486400" y="4724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791200" y="4953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191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572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4864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791200" y="57912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191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4572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33528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3352800" y="46482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3048000" y="5867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3048000" y="4876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Diatomic Nitrogen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64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N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64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N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Each has </a:t>
            </a:r>
            <a:r>
              <a:rPr lang="en-US" sz="2800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five</a:t>
            </a:r>
            <a:r>
              <a:rPr lang="en-US" sz="2800" dirty="0" smtClean="0">
                <a:solidFill>
                  <a:schemeClr val="tx1"/>
                </a:solidFill>
              </a:rPr>
              <a:t> valence electrons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11849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N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24400" y="4724400"/>
            <a:ext cx="17187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 N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6400800" y="5105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64008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191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572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4953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191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4572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4953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667000" y="55626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667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5" grpId="0" animBg="1"/>
      <p:bldP spid="76" grpId="0" animBg="1"/>
      <p:bldP spid="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305800" cy="5181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 show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how valence electrons are arranged among atoms in a molecule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.</a:t>
            </a:r>
          </a:p>
          <a:p>
            <a:pPr>
              <a:buClr>
                <a:srgbClr val="C00000"/>
              </a:buClr>
              <a:buNone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 Reflect the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central idea that stability of a compound relates to noble gas electron configuration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.</a:t>
            </a:r>
          </a:p>
          <a:p>
            <a:pPr>
              <a:buClr>
                <a:srgbClr val="C00000"/>
              </a:buClr>
              <a:buNone/>
            </a:pPr>
            <a:endParaRPr lang="en-U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Shared electrons pairs are covalent bonds and can be represented by two dots (:) or by a single line ( - )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3810000" cy="762000"/>
          </a:xfrm>
          <a:noFill/>
          <a:ln/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HONC</a:t>
            </a:r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839200" cy="5943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ydrogen (and </a:t>
            </a: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alogens) form one covalent bond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xygen (and sulfur) form two covalent bonds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One double bond, or two single bonds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itrogen (and phosphorus) form three covalent bonds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One triple bond, or three single bonds, or one double bond and a single bond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arbon (and silicon) form four covalent bonds.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Two double bonds, or four single bonds, or a triple and a single, or a double and two singles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5638800" y="4267200"/>
            <a:ext cx="5334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4632325" y="4264025"/>
            <a:ext cx="4572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5622925" y="3276600"/>
            <a:ext cx="4572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5638800" y="5195888"/>
            <a:ext cx="4572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6629400" y="4267200"/>
            <a:ext cx="505267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Cl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5486400" y="3429000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 rot="-5400000">
            <a:off x="4790609" y="4097765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5486400" y="4343400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66" name="Text Box 10"/>
          <p:cNvSpPr txBox="1">
            <a:spLocks noChangeArrowheads="1"/>
          </p:cNvSpPr>
          <p:nvPr/>
        </p:nvSpPr>
        <p:spPr bwMode="auto">
          <a:xfrm rot="5496964" flipV="1">
            <a:off x="5780453" y="4147111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67" name="Rectangle 1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Completing a Lewis Structure -</a:t>
            </a:r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n-US" sz="3200" u="sng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endParaRPr 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379315" y="1991380"/>
            <a:ext cx="6707285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Add up available valence electrons:</a:t>
            </a:r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1447800" y="2524780"/>
            <a:ext cx="7526099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C = 4, H = (3)(1), </a:t>
            </a:r>
            <a:r>
              <a:rPr lang="en-US" sz="2800" dirty="0" err="1">
                <a:solidFill>
                  <a:schemeClr val="tx1"/>
                </a:solidFill>
              </a:rPr>
              <a:t>Cl</a:t>
            </a:r>
            <a:r>
              <a:rPr lang="en-US" sz="2800" dirty="0">
                <a:solidFill>
                  <a:schemeClr val="tx1"/>
                </a:solidFill>
              </a:rPr>
              <a:t> = 7   Total = 14 </a:t>
            </a:r>
          </a:p>
        </p:txBody>
      </p:sp>
      <p:sp>
        <p:nvSpPr>
          <p:cNvPr id="121870" name="Text Box 14"/>
          <p:cNvSpPr txBox="1">
            <a:spLocks noChangeArrowheads="1"/>
          </p:cNvSpPr>
          <p:nvPr/>
        </p:nvSpPr>
        <p:spPr bwMode="auto">
          <a:xfrm>
            <a:off x="381000" y="3110805"/>
            <a:ext cx="46482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Join peripheral atoms  </a:t>
            </a:r>
          </a:p>
          <a:p>
            <a:pPr>
              <a:buClr>
                <a:srgbClr val="C00000"/>
              </a:buClr>
            </a:pPr>
            <a:r>
              <a:rPr lang="en-US" sz="2800" dirty="0" smtClean="0">
                <a:solidFill>
                  <a:schemeClr val="tx1"/>
                </a:solidFill>
              </a:rPr>
              <a:t>to </a:t>
            </a:r>
            <a:r>
              <a:rPr lang="en-US" sz="2800" dirty="0">
                <a:solidFill>
                  <a:schemeClr val="tx1"/>
                </a:solidFill>
              </a:rPr>
              <a:t>the central atom </a:t>
            </a:r>
            <a:r>
              <a:rPr lang="en-US" sz="2800" dirty="0" smtClean="0">
                <a:solidFill>
                  <a:schemeClr val="tx1"/>
                </a:solidFill>
              </a:rPr>
              <a:t>with </a:t>
            </a:r>
            <a:r>
              <a:rPr lang="en-US" sz="2800" dirty="0">
                <a:solidFill>
                  <a:schemeClr val="tx1"/>
                </a:solidFill>
              </a:rPr>
              <a:t>electron pairs.</a:t>
            </a:r>
          </a:p>
        </p:txBody>
      </p:sp>
      <p:sp>
        <p:nvSpPr>
          <p:cNvPr id="121871" name="Text Box 15"/>
          <p:cNvSpPr txBox="1">
            <a:spLocks noChangeArrowheads="1"/>
          </p:cNvSpPr>
          <p:nvPr/>
        </p:nvSpPr>
        <p:spPr bwMode="auto">
          <a:xfrm>
            <a:off x="381000" y="4584918"/>
            <a:ext cx="4495800" cy="18158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Complete octets on     </a:t>
            </a:r>
          </a:p>
          <a:p>
            <a:pPr>
              <a:buClr>
                <a:srgbClr val="C00000"/>
              </a:buClr>
            </a:pPr>
            <a:r>
              <a:rPr lang="en-US" sz="2800" dirty="0" smtClean="0">
                <a:solidFill>
                  <a:schemeClr val="tx1"/>
                </a:solidFill>
              </a:rPr>
              <a:t>atoms </a:t>
            </a:r>
            <a:r>
              <a:rPr lang="en-US" sz="2800" dirty="0">
                <a:solidFill>
                  <a:schemeClr val="tx1"/>
                </a:solidFill>
              </a:rPr>
              <a:t>other than </a:t>
            </a:r>
            <a:r>
              <a:rPr lang="en-US" sz="2800" dirty="0" smtClean="0">
                <a:solidFill>
                  <a:schemeClr val="tx1"/>
                </a:solidFill>
              </a:rPr>
              <a:t>hydrogen </a:t>
            </a:r>
            <a:r>
              <a:rPr lang="en-US" sz="2800" dirty="0">
                <a:solidFill>
                  <a:schemeClr val="tx1"/>
                </a:solidFill>
              </a:rPr>
              <a:t>with </a:t>
            </a:r>
            <a:r>
              <a:rPr lang="en-US" sz="2800" dirty="0" smtClean="0">
                <a:solidFill>
                  <a:schemeClr val="tx1"/>
                </a:solidFill>
              </a:rPr>
              <a:t>remaining electrons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419737" y="990600"/>
            <a:ext cx="8419463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Make carbon the central </a:t>
            </a:r>
            <a:r>
              <a:rPr lang="en-US" sz="2800" dirty="0" smtClean="0">
                <a:solidFill>
                  <a:schemeClr val="tx1"/>
                </a:solidFill>
              </a:rPr>
              <a:t>atom (it wants the most bonds, 4)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1873" name="Text Box 17"/>
          <p:cNvSpPr txBox="1">
            <a:spLocks noChangeArrowheads="1"/>
          </p:cNvSpPr>
          <p:nvPr/>
        </p:nvSpPr>
        <p:spPr bwMode="auto">
          <a:xfrm>
            <a:off x="6518931" y="3429000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74" name="Text Box 18"/>
          <p:cNvSpPr txBox="1">
            <a:spLocks noChangeArrowheads="1"/>
          </p:cNvSpPr>
          <p:nvPr/>
        </p:nvSpPr>
        <p:spPr bwMode="auto">
          <a:xfrm>
            <a:off x="6553200" y="4419600"/>
            <a:ext cx="72006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121875" name="Text Box 19"/>
          <p:cNvSpPr txBox="1">
            <a:spLocks noChangeArrowheads="1"/>
          </p:cNvSpPr>
          <p:nvPr/>
        </p:nvSpPr>
        <p:spPr bwMode="auto">
          <a:xfrm rot="-5400000">
            <a:off x="6778199" y="3966002"/>
            <a:ext cx="9906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utoUpdateAnimBg="0"/>
      <p:bldP spid="121859" grpId="0" autoUpdateAnimBg="0"/>
      <p:bldP spid="121860" grpId="0" autoUpdateAnimBg="0"/>
      <p:bldP spid="121861" grpId="0" autoUpdateAnimBg="0"/>
      <p:bldP spid="121862" grpId="0" autoUpdateAnimBg="0"/>
      <p:bldP spid="121863" grpId="0" autoUpdateAnimBg="0"/>
      <p:bldP spid="121864" grpId="0" autoUpdateAnimBg="0"/>
      <p:bldP spid="121865" grpId="0" autoUpdateAnimBg="0"/>
      <p:bldP spid="121866" grpId="0" autoUpdateAnimBg="0"/>
      <p:bldP spid="121868" grpId="0" autoUpdateAnimBg="0"/>
      <p:bldP spid="121869" grpId="0" autoUpdateAnimBg="0"/>
      <p:bldP spid="121870" grpId="0" autoUpdateAnimBg="0"/>
      <p:bldP spid="121871" grpId="0" autoUpdateAnimBg="0"/>
      <p:bldP spid="121872" grpId="0" autoUpdateAnimBg="0"/>
      <p:bldP spid="121873" grpId="0" autoUpdateAnimBg="0"/>
      <p:bldP spid="121874" grpId="0" autoUpdateAnimBg="0"/>
      <p:bldP spid="121875" grpId="0" autoUpdateAnimBg="0"/>
    </p:bld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1571</TotalTime>
  <Pages>25</Pages>
  <Words>887</Words>
  <Application>Microsoft Office PowerPoint</Application>
  <PresentationFormat>Екран (4:3)</PresentationFormat>
  <Paragraphs>221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Chemistry Format</vt:lpstr>
      <vt:lpstr>Covalent Bonding</vt:lpstr>
      <vt:lpstr>CA Standards</vt:lpstr>
      <vt:lpstr>The Octet Rule and  Covalent Compounds</vt:lpstr>
      <vt:lpstr>The Octet Rule:  The Diatomic Fluorine Molecule</vt:lpstr>
      <vt:lpstr>The Octet Rule:  The Diatomic Oxygen Molecule</vt:lpstr>
      <vt:lpstr>The Octet Rule:  The Diatomic Nitrogen Molecule</vt:lpstr>
      <vt:lpstr>Lewis Structures</vt:lpstr>
      <vt:lpstr>The HONC Rule</vt:lpstr>
      <vt:lpstr>Completing a Lewis Structure -CH3Cl</vt:lpstr>
      <vt:lpstr>Bond Length and Bond Energy</vt:lpstr>
      <vt:lpstr>Resonance</vt:lpstr>
      <vt:lpstr>Resonance in Benzene, C6H6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Bonds</dc:title>
  <dc:creator>Mad Doc</dc:creator>
  <cp:lastModifiedBy>RomaK</cp:lastModifiedBy>
  <cp:revision>451</cp:revision>
  <cp:lastPrinted>1601-01-01T00:00:00Z</cp:lastPrinted>
  <dcterms:created xsi:type="dcterms:W3CDTF">1997-02-02T21:34:34Z</dcterms:created>
  <dcterms:modified xsi:type="dcterms:W3CDTF">2015-09-02T09:59:07Z</dcterms:modified>
</cp:coreProperties>
</file>